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Barlow Light" panose="00000400000000000000" pitchFamily="2" charset="0"/>
      <p:regular r:id="rId10"/>
    </p:embeddedFont>
    <p:embeddedFont>
      <p:font typeface="Montserrat" panose="00000500000000000000" pitchFamily="2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658" y="-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904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F0B397D-A47F-2C04-7DEB-A98F4CBCD504}"/>
              </a:ext>
            </a:extLst>
          </p:cNvPr>
          <p:cNvGrpSpPr/>
          <p:nvPr userDrawn="1"/>
        </p:nvGrpSpPr>
        <p:grpSpPr>
          <a:xfrm>
            <a:off x="12687717" y="7052414"/>
            <a:ext cx="1874103" cy="1805731"/>
            <a:chOff x="12695337" y="7056223"/>
            <a:chExt cx="1874103" cy="1805731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45A00856-FBBC-ACDC-782F-D88F95B03E66}"/>
                </a:ext>
              </a:extLst>
            </p:cNvPr>
            <p:cNvSpPr/>
            <p:nvPr userDrawn="1"/>
          </p:nvSpPr>
          <p:spPr>
            <a:xfrm>
              <a:off x="12786360" y="7757160"/>
              <a:ext cx="1783080" cy="394811"/>
            </a:xfrm>
            <a:prstGeom prst="roundRect">
              <a:avLst>
                <a:gd name="adj" fmla="val 50000"/>
              </a:avLst>
            </a:prstGeom>
            <a:solidFill>
              <a:srgbClr val="09151B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3C969CE-7FF3-4F72-8ED7-9281E6AE83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695337" y="7056223"/>
              <a:ext cx="1805731" cy="1805731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26A41CB-9658-D9FD-5035-57CA045ACC7C}"/>
              </a:ext>
            </a:extLst>
          </p:cNvPr>
          <p:cNvGrpSpPr/>
          <p:nvPr userDrawn="1"/>
        </p:nvGrpSpPr>
        <p:grpSpPr>
          <a:xfrm>
            <a:off x="12687717" y="7065861"/>
            <a:ext cx="1874103" cy="1805731"/>
            <a:chOff x="12695337" y="7056223"/>
            <a:chExt cx="1874103" cy="180573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B978312A-303B-1822-49E6-F4D385469116}"/>
                </a:ext>
              </a:extLst>
            </p:cNvPr>
            <p:cNvSpPr/>
            <p:nvPr userDrawn="1"/>
          </p:nvSpPr>
          <p:spPr>
            <a:xfrm>
              <a:off x="12786360" y="7757160"/>
              <a:ext cx="1783080" cy="394811"/>
            </a:xfrm>
            <a:prstGeom prst="roundRect">
              <a:avLst>
                <a:gd name="adj" fmla="val 50000"/>
              </a:avLst>
            </a:prstGeom>
            <a:solidFill>
              <a:srgbClr val="09151B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BB1A867-0B6F-062B-C19A-FC1ABE4609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2695337" y="7056223"/>
              <a:ext cx="1805731" cy="1805731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C61F60F-0EAE-8EC9-83A7-6DEEBAA12229}"/>
              </a:ext>
            </a:extLst>
          </p:cNvPr>
          <p:cNvGrpSpPr/>
          <p:nvPr userDrawn="1"/>
        </p:nvGrpSpPr>
        <p:grpSpPr>
          <a:xfrm>
            <a:off x="12687717" y="7052414"/>
            <a:ext cx="1874103" cy="1805731"/>
            <a:chOff x="12695337" y="7056223"/>
            <a:chExt cx="1874103" cy="180573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D50260C-428C-C8C2-CA27-06CC1D5AB3E2}"/>
                </a:ext>
              </a:extLst>
            </p:cNvPr>
            <p:cNvSpPr/>
            <p:nvPr userDrawn="1"/>
          </p:nvSpPr>
          <p:spPr>
            <a:xfrm>
              <a:off x="12786360" y="7757160"/>
              <a:ext cx="1783080" cy="394811"/>
            </a:xfrm>
            <a:prstGeom prst="roundRect">
              <a:avLst>
                <a:gd name="adj" fmla="val 50000"/>
              </a:avLst>
            </a:prstGeom>
            <a:solidFill>
              <a:srgbClr val="09151B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24B8ABE-B42B-38BC-3CF6-591C0A242FB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2695337" y="7056223"/>
              <a:ext cx="1805731" cy="1805731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405E75B-070D-0BA1-6992-5C850A827D0C}"/>
              </a:ext>
            </a:extLst>
          </p:cNvPr>
          <p:cNvGrpSpPr/>
          <p:nvPr userDrawn="1"/>
        </p:nvGrpSpPr>
        <p:grpSpPr>
          <a:xfrm>
            <a:off x="12687717" y="7052414"/>
            <a:ext cx="1874103" cy="1805731"/>
            <a:chOff x="12695337" y="7056223"/>
            <a:chExt cx="1874103" cy="180573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B9341F15-AC23-8C19-A4D9-A9758C18C334}"/>
                </a:ext>
              </a:extLst>
            </p:cNvPr>
            <p:cNvSpPr/>
            <p:nvPr userDrawn="1"/>
          </p:nvSpPr>
          <p:spPr>
            <a:xfrm>
              <a:off x="12786360" y="7757160"/>
              <a:ext cx="1783080" cy="394811"/>
            </a:xfrm>
            <a:prstGeom prst="roundRect">
              <a:avLst>
                <a:gd name="adj" fmla="val 50000"/>
              </a:avLst>
            </a:prstGeom>
            <a:solidFill>
              <a:srgbClr val="09151B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3DBD6B3-F292-AAC1-CD5B-00666F3E6A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2695337" y="7056223"/>
              <a:ext cx="1805731" cy="1805731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35B26DA2-D3BC-B559-CAC3-DBE152230F57}"/>
              </a:ext>
            </a:extLst>
          </p:cNvPr>
          <p:cNvGrpSpPr/>
          <p:nvPr userDrawn="1"/>
        </p:nvGrpSpPr>
        <p:grpSpPr>
          <a:xfrm>
            <a:off x="12687717" y="7052414"/>
            <a:ext cx="1874103" cy="1805731"/>
            <a:chOff x="12695337" y="7056223"/>
            <a:chExt cx="1874103" cy="180573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E9467C4-DEE6-E1C3-5B26-CA37ACA56F07}"/>
                </a:ext>
              </a:extLst>
            </p:cNvPr>
            <p:cNvSpPr/>
            <p:nvPr userDrawn="1"/>
          </p:nvSpPr>
          <p:spPr>
            <a:xfrm>
              <a:off x="12786360" y="7757160"/>
              <a:ext cx="1783080" cy="394811"/>
            </a:xfrm>
            <a:prstGeom prst="roundRect">
              <a:avLst>
                <a:gd name="adj" fmla="val 50000"/>
              </a:avLst>
            </a:prstGeom>
            <a:solidFill>
              <a:srgbClr val="09151B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6D3869B-8687-321B-7684-544B52EB0FB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2695337" y="7056223"/>
              <a:ext cx="1805731" cy="1805731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9662C9F-4F2A-903A-E695-3F7B83EFCBE3}"/>
              </a:ext>
            </a:extLst>
          </p:cNvPr>
          <p:cNvGrpSpPr/>
          <p:nvPr userDrawn="1"/>
        </p:nvGrpSpPr>
        <p:grpSpPr>
          <a:xfrm>
            <a:off x="12687717" y="7052414"/>
            <a:ext cx="1874103" cy="1805731"/>
            <a:chOff x="12695337" y="7056223"/>
            <a:chExt cx="1874103" cy="180573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39FACB5-669E-227D-999E-FDF129DD3A4D}"/>
                </a:ext>
              </a:extLst>
            </p:cNvPr>
            <p:cNvSpPr/>
            <p:nvPr userDrawn="1"/>
          </p:nvSpPr>
          <p:spPr>
            <a:xfrm>
              <a:off x="12786360" y="7757160"/>
              <a:ext cx="1783080" cy="394811"/>
            </a:xfrm>
            <a:prstGeom prst="roundRect">
              <a:avLst>
                <a:gd name="adj" fmla="val 50000"/>
              </a:avLst>
            </a:prstGeom>
            <a:solidFill>
              <a:srgbClr val="09151B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933657-14F1-4ED3-161C-B5FADAC5397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2695337" y="7056223"/>
              <a:ext cx="1805731" cy="1805731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679FAC5-7FAB-D251-96F7-6781FDD06069}"/>
              </a:ext>
            </a:extLst>
          </p:cNvPr>
          <p:cNvGrpSpPr/>
          <p:nvPr userDrawn="1"/>
        </p:nvGrpSpPr>
        <p:grpSpPr>
          <a:xfrm>
            <a:off x="12687717" y="7052414"/>
            <a:ext cx="1874103" cy="1805731"/>
            <a:chOff x="12695337" y="7056223"/>
            <a:chExt cx="1874103" cy="180573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DA2756DF-C16B-B643-3696-3EEBE8955EC3}"/>
                </a:ext>
              </a:extLst>
            </p:cNvPr>
            <p:cNvSpPr/>
            <p:nvPr userDrawn="1"/>
          </p:nvSpPr>
          <p:spPr>
            <a:xfrm>
              <a:off x="12786360" y="7757160"/>
              <a:ext cx="1783080" cy="394811"/>
            </a:xfrm>
            <a:prstGeom prst="roundRect">
              <a:avLst>
                <a:gd name="adj" fmla="val 50000"/>
              </a:avLst>
            </a:prstGeom>
            <a:solidFill>
              <a:srgbClr val="09151B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395138E-8EF6-452F-8C15-4477C30566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2695337" y="7056223"/>
              <a:ext cx="1805731" cy="1805731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A21DBF6-F3D0-5E37-FD2D-5A1BDAF8FE6E}"/>
              </a:ext>
            </a:extLst>
          </p:cNvPr>
          <p:cNvGrpSpPr/>
          <p:nvPr userDrawn="1"/>
        </p:nvGrpSpPr>
        <p:grpSpPr>
          <a:xfrm>
            <a:off x="12687717" y="7052414"/>
            <a:ext cx="1874103" cy="1805731"/>
            <a:chOff x="12695337" y="7056223"/>
            <a:chExt cx="1874103" cy="180573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DD51E285-6467-CA99-F606-835F776F3265}"/>
                </a:ext>
              </a:extLst>
            </p:cNvPr>
            <p:cNvSpPr/>
            <p:nvPr userDrawn="1"/>
          </p:nvSpPr>
          <p:spPr>
            <a:xfrm>
              <a:off x="12786360" y="7757160"/>
              <a:ext cx="1783080" cy="394811"/>
            </a:xfrm>
            <a:prstGeom prst="roundRect">
              <a:avLst>
                <a:gd name="adj" fmla="val 50000"/>
              </a:avLst>
            </a:prstGeom>
            <a:solidFill>
              <a:srgbClr val="09151B"/>
            </a:solidFill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07361F3-C8A7-CC7D-F03F-101C943FF0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2695337" y="7056223"/>
              <a:ext cx="1805731" cy="1805731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758446"/>
            <a:ext cx="584835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Argumentative Writing 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050965"/>
            <a:ext cx="801409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Argumentative Writing?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19694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Argumentative writing is when we write to convince or persuade others to agree with our opinion.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278737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It is about saying what you believe and giving reasons to support it.</a:t>
            </a:r>
            <a:endParaRPr lang="en-US" sz="1700" dirty="0"/>
          </a:p>
        </p:txBody>
      </p:sp>
      <p:sp>
        <p:nvSpPr>
          <p:cNvPr id="5" name="Shape 3"/>
          <p:cNvSpPr/>
          <p:nvPr/>
        </p:nvSpPr>
        <p:spPr>
          <a:xfrm>
            <a:off x="758309" y="3377803"/>
            <a:ext cx="13113782" cy="1500307"/>
          </a:xfrm>
          <a:prstGeom prst="roundRect">
            <a:avLst>
              <a:gd name="adj" fmla="val 21662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788789" y="3408283"/>
            <a:ext cx="13052822" cy="649962"/>
          </a:xfrm>
          <a:prstGeom prst="roundRect">
            <a:avLst>
              <a:gd name="adj" fmla="val 44374"/>
            </a:avLst>
          </a:prstGeom>
          <a:solidFill>
            <a:srgbClr val="D4E9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152680" y="3526274"/>
            <a:ext cx="32492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1005364" y="4274820"/>
            <a:ext cx="681692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Example Topic: "Should pupils wear school uniforms?"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8309" y="5338405"/>
            <a:ext cx="527708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If you say </a:t>
            </a:r>
            <a:r>
              <a:rPr lang="en-US" sz="2200" b="1" dirty="0">
                <a:solidFill>
                  <a:srgbClr val="75BA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YES</a:t>
            </a: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, you must give reasons like: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8309" y="5911215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Uniforms make us equal.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309" y="633364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They help teachers identify students.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309" y="6756083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They make us look neat.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587139" y="5338405"/>
            <a:ext cx="513433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If you say </a:t>
            </a:r>
            <a:r>
              <a:rPr lang="en-US" sz="2200" b="1" dirty="0">
                <a:solidFill>
                  <a:srgbClr val="2589C9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</a:t>
            </a: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, you must give reasons like: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87139" y="5911215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Uniforms are expensive.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587139" y="633364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They are not always comfortable.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7587139" y="6756083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Students cannot show their style.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3857" y="301585"/>
            <a:ext cx="4411385" cy="360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Features of Argumentative Writing</a:t>
            </a:r>
            <a:endParaRPr lang="en-US" sz="2250" dirty="0"/>
          </a:p>
        </p:txBody>
      </p:sp>
      <p:sp>
        <p:nvSpPr>
          <p:cNvPr id="3" name="Shape 1"/>
          <p:cNvSpPr/>
          <p:nvPr/>
        </p:nvSpPr>
        <p:spPr>
          <a:xfrm>
            <a:off x="383857" y="881777"/>
            <a:ext cx="109657" cy="658178"/>
          </a:xfrm>
          <a:prstGeom prst="roundRect">
            <a:avLst>
              <a:gd name="adj" fmla="val 15006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603171" y="991433"/>
            <a:ext cx="1443395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(i) Topic/Thesis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603171" y="1237536"/>
            <a:ext cx="13643372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What the argument is about.</a:t>
            </a:r>
            <a:endParaRPr lang="en-US" sz="850" dirty="0"/>
          </a:p>
        </p:txBody>
      </p:sp>
      <p:sp>
        <p:nvSpPr>
          <p:cNvPr id="6" name="Shape 4"/>
          <p:cNvSpPr/>
          <p:nvPr/>
        </p:nvSpPr>
        <p:spPr>
          <a:xfrm>
            <a:off x="548402" y="1649611"/>
            <a:ext cx="109657" cy="1246346"/>
          </a:xfrm>
          <a:prstGeom prst="roundRect">
            <a:avLst>
              <a:gd name="adj" fmla="val 15006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67715" y="1759267"/>
            <a:ext cx="1443395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(ii) Introduction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767715" y="2005370"/>
            <a:ext cx="13478828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Start with the topic.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767715" y="2246471"/>
            <a:ext cx="13478828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Clearly state your position (for or against).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932259" y="2545199"/>
            <a:ext cx="13314283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Example:</a:t>
            </a: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"I strongly believe that students should wear school uniforms because it brings discipline and unity."</a:t>
            </a:r>
            <a:endParaRPr lang="en-US" sz="850" dirty="0"/>
          </a:p>
        </p:txBody>
      </p:sp>
      <p:sp>
        <p:nvSpPr>
          <p:cNvPr id="11" name="Shape 9"/>
          <p:cNvSpPr/>
          <p:nvPr/>
        </p:nvSpPr>
        <p:spPr>
          <a:xfrm>
            <a:off x="767715" y="2545199"/>
            <a:ext cx="15240" cy="175379"/>
          </a:xfrm>
          <a:prstGeom prst="rect">
            <a:avLst/>
          </a:prstGeom>
          <a:solidFill>
            <a:srgbClr val="75BA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12946" y="3005614"/>
            <a:ext cx="109657" cy="1969651"/>
          </a:xfrm>
          <a:prstGeom prst="roundRect">
            <a:avLst>
              <a:gd name="adj" fmla="val 15006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32259" y="3115270"/>
            <a:ext cx="2024062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(iii) Body (Reasons &amp; Examples)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932259" y="3361373"/>
            <a:ext cx="13314283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Give 3–4 main reasons to support your opinion.</a:t>
            </a:r>
            <a:endParaRPr lang="en-US" sz="850" dirty="0"/>
          </a:p>
        </p:txBody>
      </p:sp>
      <p:sp>
        <p:nvSpPr>
          <p:cNvPr id="15" name="Text 13"/>
          <p:cNvSpPr/>
          <p:nvPr/>
        </p:nvSpPr>
        <p:spPr>
          <a:xfrm>
            <a:off x="932259" y="3602474"/>
            <a:ext cx="13314283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Each reason should have an example or explanation.</a:t>
            </a:r>
            <a:endParaRPr lang="en-US" sz="850" dirty="0"/>
          </a:p>
        </p:txBody>
      </p:sp>
      <p:sp>
        <p:nvSpPr>
          <p:cNvPr id="16" name="Text 14"/>
          <p:cNvSpPr/>
          <p:nvPr/>
        </p:nvSpPr>
        <p:spPr>
          <a:xfrm>
            <a:off x="1096804" y="3901202"/>
            <a:ext cx="13149739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Example:</a:t>
            </a:r>
            <a:endParaRPr lang="en-US" sz="850" dirty="0"/>
          </a:p>
        </p:txBody>
      </p:sp>
      <p:sp>
        <p:nvSpPr>
          <p:cNvPr id="17" name="Text 15"/>
          <p:cNvSpPr/>
          <p:nvPr/>
        </p:nvSpPr>
        <p:spPr>
          <a:xfrm>
            <a:off x="1096804" y="4142303"/>
            <a:ext cx="13149739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Reason 1: Uniforms make students look neat and equal.</a:t>
            </a:r>
            <a:endParaRPr lang="en-US" sz="850" dirty="0"/>
          </a:p>
        </p:txBody>
      </p:sp>
      <p:sp>
        <p:nvSpPr>
          <p:cNvPr id="18" name="Text 16"/>
          <p:cNvSpPr/>
          <p:nvPr/>
        </p:nvSpPr>
        <p:spPr>
          <a:xfrm>
            <a:off x="1096804" y="4383405"/>
            <a:ext cx="13149739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Reason 2: They help teachers easily identify students.</a:t>
            </a:r>
            <a:endParaRPr lang="en-US" sz="850" dirty="0"/>
          </a:p>
        </p:txBody>
      </p:sp>
      <p:sp>
        <p:nvSpPr>
          <p:cNvPr id="19" name="Text 17"/>
          <p:cNvSpPr/>
          <p:nvPr/>
        </p:nvSpPr>
        <p:spPr>
          <a:xfrm>
            <a:off x="1096804" y="4624507"/>
            <a:ext cx="13149739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Reason 3: Uniforms reduce competition over fashion.</a:t>
            </a:r>
            <a:endParaRPr lang="en-US" sz="850" dirty="0"/>
          </a:p>
        </p:txBody>
      </p:sp>
      <p:sp>
        <p:nvSpPr>
          <p:cNvPr id="20" name="Shape 18"/>
          <p:cNvSpPr/>
          <p:nvPr/>
        </p:nvSpPr>
        <p:spPr>
          <a:xfrm>
            <a:off x="932259" y="3901202"/>
            <a:ext cx="15240" cy="898684"/>
          </a:xfrm>
          <a:prstGeom prst="rect">
            <a:avLst/>
          </a:prstGeom>
          <a:solidFill>
            <a:srgbClr val="75BA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877491" y="5084921"/>
            <a:ext cx="109657" cy="1487448"/>
          </a:xfrm>
          <a:prstGeom prst="roundRect">
            <a:avLst>
              <a:gd name="adj" fmla="val 15006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1096804" y="5194578"/>
            <a:ext cx="1443395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(iv) Counter Argument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1096804" y="5440680"/>
            <a:ext cx="13149739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(optional, but good to teach)</a:t>
            </a:r>
            <a:endParaRPr lang="en-US" sz="850" dirty="0"/>
          </a:p>
        </p:txBody>
      </p:sp>
      <p:sp>
        <p:nvSpPr>
          <p:cNvPr id="24" name="Text 22"/>
          <p:cNvSpPr/>
          <p:nvPr/>
        </p:nvSpPr>
        <p:spPr>
          <a:xfrm>
            <a:off x="1096804" y="5681782"/>
            <a:ext cx="13149739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Mention what people on the other side say.</a:t>
            </a:r>
            <a:endParaRPr lang="en-US" sz="850" dirty="0"/>
          </a:p>
        </p:txBody>
      </p:sp>
      <p:sp>
        <p:nvSpPr>
          <p:cNvPr id="25" name="Text 23"/>
          <p:cNvSpPr/>
          <p:nvPr/>
        </p:nvSpPr>
        <p:spPr>
          <a:xfrm>
            <a:off x="1096804" y="5922883"/>
            <a:ext cx="13149739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Then show why you still disagree.</a:t>
            </a:r>
            <a:endParaRPr lang="en-US" sz="850" dirty="0"/>
          </a:p>
        </p:txBody>
      </p:sp>
      <p:sp>
        <p:nvSpPr>
          <p:cNvPr id="26" name="Text 24"/>
          <p:cNvSpPr/>
          <p:nvPr/>
        </p:nvSpPr>
        <p:spPr>
          <a:xfrm>
            <a:off x="1261348" y="6221611"/>
            <a:ext cx="12985194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Example:</a:t>
            </a: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"Some say uniforms stop students from showing their style, but school is for learning, not fashion."</a:t>
            </a:r>
            <a:endParaRPr lang="en-US" sz="850" dirty="0"/>
          </a:p>
        </p:txBody>
      </p:sp>
      <p:sp>
        <p:nvSpPr>
          <p:cNvPr id="27" name="Shape 25"/>
          <p:cNvSpPr/>
          <p:nvPr/>
        </p:nvSpPr>
        <p:spPr>
          <a:xfrm>
            <a:off x="1096804" y="6221611"/>
            <a:ext cx="15240" cy="175379"/>
          </a:xfrm>
          <a:prstGeom prst="rect">
            <a:avLst/>
          </a:prstGeom>
          <a:solidFill>
            <a:srgbClr val="75BA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712946" y="6682026"/>
            <a:ext cx="109657" cy="1246346"/>
          </a:xfrm>
          <a:prstGeom prst="roundRect">
            <a:avLst>
              <a:gd name="adj" fmla="val 150062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932259" y="6791682"/>
            <a:ext cx="1443395" cy="180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(v) Conclusion</a:t>
            </a:r>
            <a:endParaRPr lang="en-US" sz="1100" dirty="0"/>
          </a:p>
        </p:txBody>
      </p:sp>
      <p:sp>
        <p:nvSpPr>
          <p:cNvPr id="30" name="Text 28"/>
          <p:cNvSpPr/>
          <p:nvPr/>
        </p:nvSpPr>
        <p:spPr>
          <a:xfrm>
            <a:off x="932259" y="7037784"/>
            <a:ext cx="13314283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Summarize your points.</a:t>
            </a:r>
            <a:endParaRPr lang="en-US" sz="850" dirty="0"/>
          </a:p>
        </p:txBody>
      </p:sp>
      <p:sp>
        <p:nvSpPr>
          <p:cNvPr id="31" name="Text 29"/>
          <p:cNvSpPr/>
          <p:nvPr/>
        </p:nvSpPr>
        <p:spPr>
          <a:xfrm>
            <a:off x="932259" y="7278886"/>
            <a:ext cx="13314283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• Restate your position strongly.</a:t>
            </a:r>
            <a:endParaRPr lang="en-US" sz="850" dirty="0"/>
          </a:p>
        </p:txBody>
      </p:sp>
      <p:sp>
        <p:nvSpPr>
          <p:cNvPr id="32" name="Text 30"/>
          <p:cNvSpPr/>
          <p:nvPr/>
        </p:nvSpPr>
        <p:spPr>
          <a:xfrm>
            <a:off x="1096804" y="7577614"/>
            <a:ext cx="13149739" cy="175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8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Example:</a:t>
            </a:r>
            <a:r>
              <a:rPr lang="en-US" sz="8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"For these reasons, I believe uniforms are necessary. They make schools disciplined, safe, and united."</a:t>
            </a:r>
            <a:endParaRPr lang="en-US" sz="850" dirty="0"/>
          </a:p>
        </p:txBody>
      </p:sp>
      <p:sp>
        <p:nvSpPr>
          <p:cNvPr id="33" name="Shape 31"/>
          <p:cNvSpPr/>
          <p:nvPr/>
        </p:nvSpPr>
        <p:spPr>
          <a:xfrm>
            <a:off x="932259" y="7577614"/>
            <a:ext cx="15240" cy="175379"/>
          </a:xfrm>
          <a:prstGeom prst="rect">
            <a:avLst/>
          </a:prstGeom>
          <a:solidFill>
            <a:srgbClr val="75BAE6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072277"/>
            <a:ext cx="1021520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Steps in Writing an Argumentative Essay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218253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01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555796"/>
            <a:ext cx="6448544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8309" y="27249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Choose a clear topic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3211116"/>
            <a:ext cx="644854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(e.g., "Should children watch TV every day?").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423428" y="2218253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02</a:t>
            </a:r>
            <a:endParaRPr lang="en-US" sz="17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428" y="2555796"/>
            <a:ext cx="6448663" cy="30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23428" y="27249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Decide your side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423428" y="3211116"/>
            <a:ext cx="644866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 you agree or disagree?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758309" y="3936802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03</a:t>
            </a:r>
            <a:endParaRPr lang="en-US" sz="170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4252674"/>
            <a:ext cx="6448544" cy="304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58309" y="44435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List your points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58309" y="4929664"/>
            <a:ext cx="644854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At least 3 strong reasons.</a:t>
            </a:r>
            <a:endParaRPr lang="en-US" sz="1700" dirty="0"/>
          </a:p>
        </p:txBody>
      </p:sp>
      <p:sp>
        <p:nvSpPr>
          <p:cNvPr id="15" name="Text 10"/>
          <p:cNvSpPr/>
          <p:nvPr/>
        </p:nvSpPr>
        <p:spPr>
          <a:xfrm>
            <a:off x="7423428" y="3936802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04</a:t>
            </a:r>
            <a:endParaRPr lang="en-US" sz="170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428" y="4252674"/>
            <a:ext cx="6448663" cy="3048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423428" y="44435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Add examples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423428" y="4929664"/>
            <a:ext cx="644866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real-life situations.</a:t>
            </a:r>
            <a:endParaRPr lang="en-US" sz="1700" dirty="0"/>
          </a:p>
        </p:txBody>
      </p:sp>
      <p:sp>
        <p:nvSpPr>
          <p:cNvPr id="19" name="Text 13"/>
          <p:cNvSpPr/>
          <p:nvPr/>
        </p:nvSpPr>
        <p:spPr>
          <a:xfrm>
            <a:off x="758309" y="5655350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05</a:t>
            </a:r>
            <a:endParaRPr lang="en-US" sz="1700" dirty="0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5949672"/>
            <a:ext cx="6448544" cy="30480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758309" y="61620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Arrange your points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758309" y="6648212"/>
            <a:ext cx="644854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Strongest points first.</a:t>
            </a:r>
            <a:endParaRPr lang="en-US" sz="1700" dirty="0"/>
          </a:p>
        </p:txBody>
      </p:sp>
      <p:sp>
        <p:nvSpPr>
          <p:cNvPr id="23" name="Text 16"/>
          <p:cNvSpPr/>
          <p:nvPr/>
        </p:nvSpPr>
        <p:spPr>
          <a:xfrm>
            <a:off x="7423428" y="5655350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06</a:t>
            </a:r>
            <a:endParaRPr lang="en-US" sz="1700" dirty="0"/>
          </a:p>
        </p:txBody>
      </p:sp>
      <p:pic>
        <p:nvPicPr>
          <p:cNvPr id="24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428" y="5949672"/>
            <a:ext cx="6448663" cy="30480"/>
          </a:xfrm>
          <a:prstGeom prst="rect">
            <a:avLst/>
          </a:prstGeom>
        </p:spPr>
      </p:pic>
      <p:sp>
        <p:nvSpPr>
          <p:cNvPr id="25" name="Text 17"/>
          <p:cNvSpPr/>
          <p:nvPr/>
        </p:nvSpPr>
        <p:spPr>
          <a:xfrm>
            <a:off x="7423428" y="61620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Write your conclusion</a:t>
            </a:r>
            <a:endParaRPr lang="en-US" sz="2200" dirty="0"/>
          </a:p>
        </p:txBody>
      </p:sp>
      <p:sp>
        <p:nvSpPr>
          <p:cNvPr id="26" name="Text 18"/>
          <p:cNvSpPr/>
          <p:nvPr/>
        </p:nvSpPr>
        <p:spPr>
          <a:xfrm>
            <a:off x="7423428" y="6648212"/>
            <a:ext cx="644866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Remind your reader of your opinion.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8808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Language to Use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169438"/>
            <a:ext cx="7656790" cy="1714619"/>
          </a:xfrm>
          <a:prstGeom prst="roundRect">
            <a:avLst>
              <a:gd name="adj" fmla="val 18954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982504" y="2393633"/>
            <a:ext cx="335458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 persuasive words like:</a:t>
            </a:r>
            <a:endParaRPr lang="en-US" sz="2200" dirty="0">
              <a:solidFill>
                <a:srgbClr val="FF0000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982504" y="2966442"/>
            <a:ext cx="720840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 believe, in my opinion, clearly, without doubt, it is better, it is important, we should, we must.</a:t>
            </a:r>
            <a:endParaRPr lang="en-US" sz="1700" dirty="0">
              <a:solidFill>
                <a:srgbClr val="FF0000"/>
              </a:solidFill>
            </a:endParaRPr>
          </a:p>
        </p:txBody>
      </p:sp>
      <p:sp>
        <p:nvSpPr>
          <p:cNvPr id="6" name="Shape 4"/>
          <p:cNvSpPr/>
          <p:nvPr/>
        </p:nvSpPr>
        <p:spPr>
          <a:xfrm>
            <a:off x="758309" y="4100632"/>
            <a:ext cx="7656790" cy="1367909"/>
          </a:xfrm>
          <a:prstGeom prst="roundRect">
            <a:avLst>
              <a:gd name="adj" fmla="val 23758"/>
            </a:avLst>
          </a:prstGeom>
          <a:solidFill>
            <a:srgbClr val="063E5F"/>
          </a:solidFill>
          <a:ln w="7620">
            <a:solidFill>
              <a:srgbClr val="1F577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82504" y="432482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FB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Avoid saying: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2504" y="4897636"/>
            <a:ext cx="720840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4FB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 don't know or maybe.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5712262"/>
            <a:ext cx="7656790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Always write with confidence.</a:t>
            </a:r>
            <a:endParaRPr lang="en-US" sz="21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1357" y="2169438"/>
            <a:ext cx="4928235" cy="49282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7096" y="622935"/>
            <a:ext cx="7803475" cy="542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Example of a Short Argumentative Essay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577096" y="1412677"/>
            <a:ext cx="7989808" cy="724495"/>
          </a:xfrm>
          <a:prstGeom prst="roundRect">
            <a:avLst>
              <a:gd name="adj" fmla="val 34143"/>
            </a:avLst>
          </a:prstGeom>
          <a:solidFill>
            <a:srgbClr val="B6D6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998" y="1642229"/>
            <a:ext cx="271224" cy="21693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78123" y="1618774"/>
            <a:ext cx="6089571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Topic: Should pupils be allowed to use mobile phones in school?</a:t>
            </a:r>
            <a:endParaRPr lang="en-US" sz="1700" dirty="0"/>
          </a:p>
        </p:txBody>
      </p:sp>
      <p:sp>
        <p:nvSpPr>
          <p:cNvPr id="7" name="Shape 3"/>
          <p:cNvSpPr/>
          <p:nvPr/>
        </p:nvSpPr>
        <p:spPr>
          <a:xfrm>
            <a:off x="577096" y="2322671"/>
            <a:ext cx="3912394" cy="3581876"/>
          </a:xfrm>
          <a:prstGeom prst="roundRect">
            <a:avLst>
              <a:gd name="adj" fmla="val 6906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96" y="2322671"/>
            <a:ext cx="91440" cy="35818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56298" y="2510433"/>
            <a:ext cx="2169795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Introduction: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856298" y="2880479"/>
            <a:ext cx="3445431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 believe that pupils should not be allowed to use mobile phones in school.</a:t>
            </a:r>
            <a:endParaRPr lang="en-US" sz="1250" dirty="0"/>
          </a:p>
        </p:txBody>
      </p:sp>
      <p:sp>
        <p:nvSpPr>
          <p:cNvPr id="11" name="Shape 6"/>
          <p:cNvSpPr/>
          <p:nvPr/>
        </p:nvSpPr>
        <p:spPr>
          <a:xfrm>
            <a:off x="4654391" y="2322671"/>
            <a:ext cx="3912513" cy="3581876"/>
          </a:xfrm>
          <a:prstGeom prst="roundRect">
            <a:avLst>
              <a:gd name="adj" fmla="val 6906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4391" y="2322671"/>
            <a:ext cx="91440" cy="35818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933593" y="2510433"/>
            <a:ext cx="2169795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Body: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4933593" y="2880479"/>
            <a:ext cx="3445550" cy="1055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Firstly</a:t>
            </a:r>
            <a:r>
              <a:rPr lang="en-US" sz="12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phones distract pupils from learning. Instead of listening to the teacher, many children will play games or chat.</a:t>
            </a:r>
            <a:endParaRPr lang="en-US" sz="1250" dirty="0"/>
          </a:p>
        </p:txBody>
      </p:sp>
      <p:sp>
        <p:nvSpPr>
          <p:cNvPr id="15" name="Text 9"/>
          <p:cNvSpPr/>
          <p:nvPr/>
        </p:nvSpPr>
        <p:spPr>
          <a:xfrm>
            <a:off x="4933593" y="4034790"/>
            <a:ext cx="3445550" cy="791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Secondly</a:t>
            </a:r>
            <a:r>
              <a:rPr lang="en-US" sz="12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mobile phones can make pupils cheat during exams by looking for answers online.</a:t>
            </a:r>
            <a:endParaRPr lang="en-US" sz="1250" dirty="0"/>
          </a:p>
        </p:txBody>
      </p:sp>
      <p:sp>
        <p:nvSpPr>
          <p:cNvPr id="16" name="Text 10"/>
          <p:cNvSpPr/>
          <p:nvPr/>
        </p:nvSpPr>
        <p:spPr>
          <a:xfrm>
            <a:off x="4933593" y="4925258"/>
            <a:ext cx="3445550" cy="791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Thirdly</a:t>
            </a:r>
            <a:r>
              <a:rPr lang="en-US" sz="12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some children may use phones to watch bad videos which can spoil their character.</a:t>
            </a:r>
            <a:endParaRPr lang="en-US" sz="1250" dirty="0"/>
          </a:p>
        </p:txBody>
      </p:sp>
      <p:sp>
        <p:nvSpPr>
          <p:cNvPr id="17" name="Shape 11"/>
          <p:cNvSpPr/>
          <p:nvPr/>
        </p:nvSpPr>
        <p:spPr>
          <a:xfrm>
            <a:off x="577096" y="6069449"/>
            <a:ext cx="3912394" cy="1537097"/>
          </a:xfrm>
          <a:prstGeom prst="roundRect">
            <a:avLst>
              <a:gd name="adj" fmla="val 16093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096" y="6069449"/>
            <a:ext cx="91440" cy="1537097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856298" y="6257211"/>
            <a:ext cx="2169795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Conclusion:</a:t>
            </a:r>
            <a:endParaRPr lang="en-US" sz="1700" dirty="0"/>
          </a:p>
        </p:txBody>
      </p:sp>
      <p:sp>
        <p:nvSpPr>
          <p:cNvPr id="20" name="Text 13"/>
          <p:cNvSpPr/>
          <p:nvPr/>
        </p:nvSpPr>
        <p:spPr>
          <a:xfrm>
            <a:off x="856298" y="6627257"/>
            <a:ext cx="3445431" cy="791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 these reasons, I strongly believe that pupils should not be allowed to use mobile phones in school.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21763"/>
            <a:ext cx="642925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Practice Topics for Pupils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86773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Ask pupils to choose one side and write: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458170"/>
            <a:ext cx="541615" cy="5416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70673" y="358675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Topic 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70673" y="4072890"/>
            <a:ext cx="337839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Should children be given pocket money every day?</a:t>
            </a:r>
            <a:endParaRPr lang="en-US" sz="17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819" y="3458170"/>
            <a:ext cx="541615" cy="54161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032183" y="358675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Topic 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032183" y="4072890"/>
            <a:ext cx="337839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Is it better to live in the village than in the city?</a:t>
            </a:r>
            <a:endParaRPr lang="en-US" sz="17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1329" y="3458170"/>
            <a:ext cx="541615" cy="54161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493693" y="358675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Topic 3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493693" y="4072890"/>
            <a:ext cx="337839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Should homework be cancelled in schools?</a:t>
            </a:r>
            <a:endParaRPr lang="en-US" sz="17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5199578"/>
            <a:ext cx="541615" cy="54161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70673" y="532816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Topic 4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70673" y="5814298"/>
            <a:ext cx="337839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Is football better than athletics?</a:t>
            </a:r>
            <a:endParaRPr lang="en-US" sz="17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19819" y="5199578"/>
            <a:ext cx="541615" cy="541615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6032183" y="532816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Topic 5</a:t>
            </a:r>
            <a:endParaRPr lang="en-US" sz="2200" dirty="0"/>
          </a:p>
        </p:txBody>
      </p:sp>
      <p:sp>
        <p:nvSpPr>
          <p:cNvPr id="18" name="Text 11"/>
          <p:cNvSpPr/>
          <p:nvPr/>
        </p:nvSpPr>
        <p:spPr>
          <a:xfrm>
            <a:off x="6032183" y="5814298"/>
            <a:ext cx="337839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Should children be allowed to watch television every night?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626</Words>
  <Application>Microsoft Office PowerPoint</Application>
  <PresentationFormat>Custom</PresentationFormat>
  <Paragraphs>91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Montserrat</vt:lpstr>
      <vt:lpstr>Arial</vt:lpstr>
      <vt:lpstr>Barlow Bold</vt:lpstr>
      <vt:lpstr>Barlow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kennedy Mawutor</cp:lastModifiedBy>
  <cp:revision>3</cp:revision>
  <dcterms:created xsi:type="dcterms:W3CDTF">2025-09-02T01:25:15Z</dcterms:created>
  <dcterms:modified xsi:type="dcterms:W3CDTF">2025-09-05T00:12:05Z</dcterms:modified>
</cp:coreProperties>
</file>